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29"/>
  </p:notesMasterIdLst>
  <p:sldIdLst>
    <p:sldId id="257" r:id="rId4"/>
    <p:sldId id="260" r:id="rId5"/>
    <p:sldId id="283" r:id="rId6"/>
    <p:sldId id="277" r:id="rId7"/>
    <p:sldId id="280" r:id="rId8"/>
    <p:sldId id="279" r:id="rId9"/>
    <p:sldId id="278" r:id="rId10"/>
    <p:sldId id="281" r:id="rId11"/>
    <p:sldId id="282" r:id="rId12"/>
    <p:sldId id="284" r:id="rId13"/>
    <p:sldId id="285" r:id="rId14"/>
    <p:sldId id="258" r:id="rId15"/>
    <p:sldId id="286" r:id="rId16"/>
    <p:sldId id="287" r:id="rId17"/>
    <p:sldId id="288" r:id="rId18"/>
    <p:sldId id="290" r:id="rId19"/>
    <p:sldId id="291" r:id="rId20"/>
    <p:sldId id="292" r:id="rId21"/>
    <p:sldId id="298" r:id="rId22"/>
    <p:sldId id="293" r:id="rId23"/>
    <p:sldId id="294" r:id="rId24"/>
    <p:sldId id="295" r:id="rId25"/>
    <p:sldId id="296" r:id="rId26"/>
    <p:sldId id="297" r:id="rId27"/>
    <p:sldId id="263" r:id="rId28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Open Sans" panose="020B0606030504020204" pitchFamily="34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5.fntdata"/><Relationship Id="rId42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7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2.fntdata"/><Relationship Id="rId44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719261"/>
          </a:xfrm>
        </p:spPr>
        <p:txBody>
          <a:bodyPr>
            <a:normAutofit/>
          </a:bodyPr>
          <a:lstStyle/>
          <a:p>
            <a:r>
              <a:rPr lang="en-US" dirty="0"/>
              <a:t>Application State in </a:t>
            </a:r>
            <a:r>
              <a:rPr lang="en-US" dirty="0" err="1"/>
              <a:t>Blazor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802459"/>
          </a:xfrm>
        </p:spPr>
        <p:txBody>
          <a:bodyPr/>
          <a:lstStyle/>
          <a:p>
            <a:r>
              <a:rPr lang="en-US" dirty="0"/>
              <a:t>Carl Franklin – App </a:t>
            </a:r>
            <a:r>
              <a:rPr lang="en-US" dirty="0" err="1"/>
              <a:t>vNext</a:t>
            </a:r>
            <a:endParaRPr lang="en-US" dirty="0"/>
          </a:p>
          <a:p>
            <a:r>
              <a:rPr lang="en-US" dirty="0"/>
              <a:t>Email: carl@appvnext.com</a:t>
            </a:r>
          </a:p>
          <a:p>
            <a:r>
              <a:rPr lang="en-US" dirty="0"/>
              <a:t>Twitter: @carlfranklin</a:t>
            </a:r>
          </a:p>
          <a:p>
            <a:r>
              <a:rPr lang="en-US" dirty="0"/>
              <a:t>YouTube: https://blazortrain.com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ways to implement a state bag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Cascading component</a:t>
            </a:r>
          </a:p>
          <a:p>
            <a:pPr lvl="1"/>
            <a:r>
              <a:rPr lang="en-US" dirty="0"/>
              <a:t>Easiest to implement and use</a:t>
            </a:r>
          </a:p>
          <a:p>
            <a:pPr lvl="1"/>
            <a:r>
              <a:rPr lang="en-US" dirty="0"/>
              <a:t>Does not allow for notifications, even though the UI updates</a:t>
            </a:r>
          </a:p>
          <a:p>
            <a:r>
              <a:rPr lang="en-US" dirty="0"/>
              <a:t>Scoped service</a:t>
            </a:r>
          </a:p>
          <a:p>
            <a:pPr lvl="1"/>
            <a:r>
              <a:rPr lang="en-US" dirty="0"/>
              <a:t>Inject into any component that requires it</a:t>
            </a:r>
          </a:p>
          <a:p>
            <a:pPr lvl="1"/>
            <a:r>
              <a:rPr lang="en-US" dirty="0"/>
              <a:t>Useful if you need to raise notification events</a:t>
            </a:r>
          </a:p>
          <a:p>
            <a:pPr lvl="1"/>
            <a:r>
              <a:rPr lang="en-US" dirty="0"/>
              <a:t>Requires event handling, and therefore implementing </a:t>
            </a:r>
            <a:r>
              <a:rPr lang="en-US" dirty="0" err="1"/>
              <a:t>IDisposable</a:t>
            </a:r>
            <a:endParaRPr lang="en-US" dirty="0"/>
          </a:p>
          <a:p>
            <a:r>
              <a:rPr lang="en-US" dirty="0"/>
              <a:t>Hybrid approach</a:t>
            </a:r>
          </a:p>
          <a:p>
            <a:pPr lvl="1"/>
            <a:r>
              <a:rPr lang="en-US" dirty="0"/>
              <a:t>Scoped Service for handling change events</a:t>
            </a:r>
          </a:p>
          <a:p>
            <a:pPr lvl="1"/>
            <a:r>
              <a:rPr lang="en-US" dirty="0"/>
              <a:t>Access via Cascading Component</a:t>
            </a:r>
          </a:p>
          <a:p>
            <a:pPr lvl="1"/>
            <a:r>
              <a:rPr lang="en-US" dirty="0"/>
              <a:t>Use this option if you need to persist the state</a:t>
            </a:r>
          </a:p>
        </p:txBody>
      </p:sp>
    </p:spTree>
    <p:extLst>
      <p:ext uri="{BB962C8B-B14F-4D97-AF65-F5344CB8AC3E}">
        <p14:creationId xmlns:p14="http://schemas.microsoft.com/office/powerpoint/2010/main" val="373445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Cascading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Razor Component called </a:t>
            </a:r>
            <a:r>
              <a:rPr lang="en-US" dirty="0" err="1"/>
              <a:t>CascadingAppState</a:t>
            </a:r>
            <a:endParaRPr lang="en-US" dirty="0"/>
          </a:p>
          <a:p>
            <a:pPr lvl="1"/>
            <a:r>
              <a:rPr lang="en-US" dirty="0"/>
              <a:t>Of course, call it whatever you want</a:t>
            </a:r>
          </a:p>
          <a:p>
            <a:r>
              <a:rPr lang="en-US" dirty="0"/>
              <a:t>Add public properties to be shared across components</a:t>
            </a:r>
          </a:p>
          <a:p>
            <a:r>
              <a:rPr lang="en-US" dirty="0"/>
              <a:t>Enclose the Router in </a:t>
            </a:r>
            <a:r>
              <a:rPr lang="en-US" dirty="0" err="1"/>
              <a:t>App.razor</a:t>
            </a:r>
            <a:r>
              <a:rPr lang="en-US" dirty="0"/>
              <a:t> with &lt;</a:t>
            </a:r>
            <a:r>
              <a:rPr lang="en-US" dirty="0" err="1"/>
              <a:t>CascadingAppState</a:t>
            </a:r>
            <a:r>
              <a:rPr lang="en-US" dirty="0"/>
              <a:t>&gt;</a:t>
            </a:r>
          </a:p>
          <a:p>
            <a:r>
              <a:rPr lang="en-US" dirty="0"/>
              <a:t>Declare </a:t>
            </a:r>
            <a:r>
              <a:rPr lang="en-US" dirty="0" err="1"/>
              <a:t>CascadingAppState</a:t>
            </a:r>
            <a:r>
              <a:rPr lang="en-US" dirty="0"/>
              <a:t> as a [</a:t>
            </a:r>
            <a:r>
              <a:rPr lang="en-US" dirty="0" err="1"/>
              <a:t>CascadingParameter</a:t>
            </a:r>
            <a:r>
              <a:rPr lang="en-US" dirty="0"/>
              <a:t>] in any component that needs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27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Carl Franklin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AppState</a:t>
            </a:r>
            <a:r>
              <a:rPr lang="en-US" dirty="0"/>
              <a:t>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class called </a:t>
            </a:r>
            <a:r>
              <a:rPr lang="en-US" dirty="0" err="1"/>
              <a:t>AppState.cs</a:t>
            </a:r>
            <a:r>
              <a:rPr lang="en-US" dirty="0"/>
              <a:t> in Services folder</a:t>
            </a:r>
          </a:p>
          <a:p>
            <a:pPr lvl="1"/>
            <a:r>
              <a:rPr lang="en-US" dirty="0"/>
              <a:t>Again, knock yourself out naming-wise.</a:t>
            </a:r>
          </a:p>
          <a:p>
            <a:r>
              <a:rPr lang="en-US" dirty="0"/>
              <a:t>Add public event for change notification</a:t>
            </a:r>
          </a:p>
          <a:p>
            <a:r>
              <a:rPr lang="en-US" dirty="0"/>
              <a:t>Add private method to raise event</a:t>
            </a:r>
            <a:r>
              <a:rPr lang="en-US" sz="2000" dirty="0">
                <a:latin typeface="Consolas" panose="020B060902020403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97295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AppState</a:t>
            </a:r>
            <a:r>
              <a:rPr lang="en-US" dirty="0"/>
              <a:t> Service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AppState</a:t>
            </a:r>
            <a:r>
              <a:rPr lang="en-US" dirty="0"/>
              <a:t> properties should be defined with private setters</a:t>
            </a:r>
          </a:p>
          <a:p>
            <a:r>
              <a:rPr lang="en-US" dirty="0"/>
              <a:t>Each Property has an Update method that sets the value and raises the notification event</a:t>
            </a:r>
          </a:p>
          <a:p>
            <a:pPr lvl="1"/>
            <a:r>
              <a:rPr lang="en-US" dirty="0"/>
              <a:t>Prevents callers from circumventing event system</a:t>
            </a:r>
          </a:p>
        </p:txBody>
      </p:sp>
    </p:spTree>
    <p:extLst>
      <p:ext uri="{BB962C8B-B14F-4D97-AF65-F5344CB8AC3E}">
        <p14:creationId xmlns:p14="http://schemas.microsoft.com/office/powerpoint/2010/main" val="3347695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AppState</a:t>
            </a:r>
            <a:r>
              <a:rPr lang="en-US" dirty="0"/>
              <a:t> Service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99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err="1"/>
              <a:t>Blazor</a:t>
            </a:r>
            <a:r>
              <a:rPr lang="en-US" dirty="0"/>
              <a:t> Server: </a:t>
            </a:r>
            <a:r>
              <a:rPr lang="en-US" dirty="0" err="1"/>
              <a:t>Services.cs</a:t>
            </a:r>
            <a:r>
              <a:rPr lang="en-US" dirty="0"/>
              <a:t>, </a:t>
            </a:r>
            <a:r>
              <a:rPr lang="en-US" dirty="0" err="1"/>
              <a:t>ConfigureServices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</a:rPr>
              <a:t>services.AddScoped</a:t>
            </a: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latin typeface="Consolas" panose="020B0609020204030204" pitchFamily="49" charset="0"/>
              </a:rPr>
              <a:t>AppState</a:t>
            </a:r>
            <a:r>
              <a:rPr lang="en-US" sz="2000" dirty="0">
                <a:latin typeface="Consolas" panose="020B0609020204030204" pitchFamily="49" charset="0"/>
              </a:rPr>
              <a:t>&gt;();</a:t>
            </a:r>
          </a:p>
          <a:p>
            <a:endParaRPr lang="en-US" dirty="0"/>
          </a:p>
          <a:p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en-US" dirty="0" err="1"/>
              <a:t>WebAssembly</a:t>
            </a:r>
            <a:r>
              <a:rPr lang="en-US" dirty="0"/>
              <a:t>: </a:t>
            </a:r>
            <a:r>
              <a:rPr lang="en-US" dirty="0" err="1"/>
              <a:t>Program.cs</a:t>
            </a:r>
            <a:r>
              <a:rPr lang="en-US" dirty="0"/>
              <a:t>, Main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</a:rPr>
              <a:t>builder.Services.AddScoped</a:t>
            </a: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latin typeface="Consolas" panose="020B0609020204030204" pitchFamily="49" charset="0"/>
              </a:rPr>
              <a:t>AppState</a:t>
            </a:r>
            <a:r>
              <a:rPr lang="en-US" sz="2000" dirty="0">
                <a:latin typeface="Consolas" panose="020B0609020204030204" pitchFamily="49" charset="0"/>
              </a:rPr>
              <a:t>&gt;();</a:t>
            </a:r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3462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AppState</a:t>
            </a:r>
            <a:r>
              <a:rPr lang="en-US" dirty="0"/>
              <a:t> Service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99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In components that use </a:t>
            </a:r>
            <a:r>
              <a:rPr lang="en-US" dirty="0" err="1"/>
              <a:t>AppState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Inject </a:t>
            </a:r>
            <a:r>
              <a:rPr lang="en-US" dirty="0" err="1"/>
              <a:t>AppState</a:t>
            </a:r>
            <a:r>
              <a:rPr lang="en-US" dirty="0"/>
              <a:t> service</a:t>
            </a:r>
          </a:p>
          <a:p>
            <a:pPr lvl="1"/>
            <a:r>
              <a:rPr lang="en-US" dirty="0"/>
              <a:t>Implement </a:t>
            </a:r>
            <a:r>
              <a:rPr lang="en-US" dirty="0" err="1"/>
              <a:t>IDisposable</a:t>
            </a:r>
            <a:endParaRPr lang="en-US" dirty="0"/>
          </a:p>
          <a:p>
            <a:pPr lvl="1"/>
            <a:r>
              <a:rPr lang="en-US" dirty="0"/>
              <a:t>Handle </a:t>
            </a:r>
            <a:r>
              <a:rPr lang="en-US" dirty="0" err="1"/>
              <a:t>AppState_StateChanged</a:t>
            </a:r>
            <a:endParaRPr lang="en-US" dirty="0"/>
          </a:p>
          <a:p>
            <a:pPr lvl="2"/>
            <a:r>
              <a:rPr lang="en-US" dirty="0"/>
              <a:t>Test source != this </a:t>
            </a:r>
          </a:p>
          <a:p>
            <a:pPr lvl="2"/>
            <a:r>
              <a:rPr lang="en-US" dirty="0"/>
              <a:t>Inspect property name and take appropriate action</a:t>
            </a:r>
          </a:p>
          <a:p>
            <a:pPr lvl="2"/>
            <a:r>
              <a:rPr lang="en-US" dirty="0"/>
              <a:t>Call </a:t>
            </a:r>
            <a:r>
              <a:rPr lang="en-US" dirty="0" err="1"/>
              <a:t>StateHasChanged</a:t>
            </a:r>
            <a:endParaRPr lang="en-US" dirty="0"/>
          </a:p>
          <a:p>
            <a:pPr lvl="1"/>
            <a:r>
              <a:rPr lang="en-US" dirty="0"/>
              <a:t>Hook event in </a:t>
            </a:r>
            <a:r>
              <a:rPr lang="en-US" dirty="0" err="1"/>
              <a:t>OnInitialized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Unhook event in Dispose()</a:t>
            </a:r>
          </a:p>
          <a:p>
            <a:pPr marL="0" indent="0">
              <a:buNone/>
            </a:pPr>
            <a:r>
              <a:rPr lang="en-US" sz="20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333161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Carl Franklin</a:t>
            </a:r>
          </a:p>
        </p:txBody>
      </p:sp>
    </p:spTree>
    <p:extLst>
      <p:ext uri="{BB962C8B-B14F-4D97-AF65-F5344CB8AC3E}">
        <p14:creationId xmlns:p14="http://schemas.microsoft.com/office/powerpoint/2010/main" val="2680176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State Bag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99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Use </a:t>
            </a:r>
            <a:r>
              <a:rPr lang="en-US" dirty="0" err="1"/>
              <a:t>AppState</a:t>
            </a:r>
            <a:r>
              <a:rPr lang="en-US" dirty="0"/>
              <a:t> Service as Property of Cascading Component </a:t>
            </a:r>
          </a:p>
          <a:p>
            <a:pPr lvl="1"/>
            <a:r>
              <a:rPr lang="en-US" dirty="0"/>
              <a:t>I have named it </a:t>
            </a:r>
            <a:r>
              <a:rPr lang="en-US" dirty="0" err="1">
                <a:latin typeface="Consolas" panose="020B0609020204030204" pitchFamily="49" charset="0"/>
              </a:rPr>
              <a:t>CascadingAppStateProvider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Allows for persisting state bag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277663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persist state?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99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Restore state of application between browser visits</a:t>
            </a:r>
          </a:p>
          <a:p>
            <a:r>
              <a:rPr lang="en-US" dirty="0"/>
              <a:t>Scenarios:</a:t>
            </a:r>
          </a:p>
          <a:p>
            <a:pPr lvl="1"/>
            <a:r>
              <a:rPr lang="en-US" dirty="0"/>
              <a:t>Filling out a long form</a:t>
            </a:r>
          </a:p>
          <a:p>
            <a:pPr lvl="1"/>
            <a:r>
              <a:rPr lang="en-US" dirty="0"/>
              <a:t>Network outage</a:t>
            </a:r>
          </a:p>
          <a:p>
            <a:pPr lvl="1"/>
            <a:r>
              <a:rPr lang="en-US" dirty="0"/>
              <a:t>Accidentally closed the browser before saving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695093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Application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Instances of objects stored in memory</a:t>
            </a:r>
          </a:p>
          <a:p>
            <a:r>
              <a:rPr lang="en-US" dirty="0" err="1"/>
              <a:t>Blazor</a:t>
            </a:r>
            <a:r>
              <a:rPr lang="en-US" dirty="0"/>
              <a:t> is a SPA (Single Page Application) app framework</a:t>
            </a:r>
          </a:p>
          <a:p>
            <a:r>
              <a:rPr lang="en-US" dirty="0"/>
              <a:t>SPA applications are inherently stateful</a:t>
            </a:r>
          </a:p>
          <a:p>
            <a:r>
              <a:rPr lang="en-US" dirty="0"/>
              <a:t>State Bag</a:t>
            </a:r>
          </a:p>
          <a:p>
            <a:pPr lvl="1"/>
            <a:r>
              <a:rPr lang="en-US" dirty="0"/>
              <a:t>Class for accessing all object references</a:t>
            </a:r>
          </a:p>
          <a:p>
            <a:pPr lvl="1"/>
            <a:r>
              <a:rPr lang="en-US" dirty="0"/>
              <a:t>One instance per user</a:t>
            </a:r>
          </a:p>
          <a:p>
            <a:r>
              <a:rPr lang="en-US" dirty="0"/>
              <a:t>User-scoped access enables features</a:t>
            </a:r>
          </a:p>
          <a:p>
            <a:pPr lvl="1"/>
            <a:r>
              <a:rPr lang="en-US" dirty="0"/>
              <a:t>Sharing between pages and components</a:t>
            </a:r>
          </a:p>
          <a:p>
            <a:pPr lvl="1"/>
            <a:r>
              <a:rPr lang="en-US" dirty="0"/>
              <a:t>One source of truth</a:t>
            </a:r>
          </a:p>
          <a:p>
            <a:pPr lvl="1"/>
            <a:r>
              <a:rPr lang="en-US" dirty="0"/>
              <a:t>Persistence (stickiness)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Persistence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99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On the client</a:t>
            </a:r>
          </a:p>
          <a:p>
            <a:pPr lvl="1"/>
            <a:r>
              <a:rPr lang="en-US" dirty="0"/>
              <a:t>Secure Local Storage</a:t>
            </a:r>
          </a:p>
          <a:p>
            <a:pPr lvl="1"/>
            <a:r>
              <a:rPr lang="en-US" dirty="0"/>
              <a:t>5MB limit per URL</a:t>
            </a:r>
          </a:p>
          <a:p>
            <a:pPr lvl="1"/>
            <a:r>
              <a:rPr lang="en-US" dirty="0"/>
              <a:t>This is what we will use</a:t>
            </a:r>
          </a:p>
          <a:p>
            <a:r>
              <a:rPr lang="en-US" dirty="0"/>
              <a:t>On a server</a:t>
            </a:r>
          </a:p>
          <a:p>
            <a:pPr lvl="1"/>
            <a:r>
              <a:rPr lang="en-US" dirty="0"/>
              <a:t>Not a shared data store</a:t>
            </a:r>
          </a:p>
          <a:p>
            <a:pPr lvl="1"/>
            <a:r>
              <a:rPr lang="en-US" dirty="0"/>
              <a:t>Requires network connection</a:t>
            </a:r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73504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AppState</a:t>
            </a:r>
            <a:r>
              <a:rPr lang="en-US" dirty="0"/>
              <a:t> Persistence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992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Choose a component that’s always available (Toolbar or </a:t>
            </a:r>
            <a:r>
              <a:rPr lang="en-US" dirty="0" err="1"/>
              <a:t>NavBar</a:t>
            </a:r>
            <a:r>
              <a:rPr lang="en-US" dirty="0"/>
              <a:t>)</a:t>
            </a:r>
          </a:p>
          <a:p>
            <a:r>
              <a:rPr lang="en-US" dirty="0"/>
              <a:t>Access the </a:t>
            </a:r>
            <a:r>
              <a:rPr lang="en-US" dirty="0" err="1">
                <a:latin typeface="Consolas" panose="020B0609020204030204" pitchFamily="49" charset="0"/>
              </a:rPr>
              <a:t>CascadingAppStateProvider</a:t>
            </a:r>
            <a:r>
              <a:rPr lang="en-US" dirty="0"/>
              <a:t> as a </a:t>
            </a:r>
            <a:r>
              <a:rPr lang="en-US" dirty="0">
                <a:latin typeface="Consolas" panose="020B0609020204030204" pitchFamily="49" charset="0"/>
              </a:rPr>
              <a:t>[</a:t>
            </a:r>
            <a:r>
              <a:rPr lang="en-US" dirty="0" err="1">
                <a:latin typeface="Consolas" panose="020B0609020204030204" pitchFamily="49" charset="0"/>
              </a:rPr>
              <a:t>CascadingParameter</a:t>
            </a:r>
            <a:r>
              <a:rPr lang="en-US" dirty="0">
                <a:latin typeface="Consolas" panose="020B0609020204030204" pitchFamily="49" charset="0"/>
              </a:rPr>
              <a:t>]</a:t>
            </a:r>
          </a:p>
          <a:p>
            <a:r>
              <a:rPr lang="en-US" dirty="0"/>
              <a:t>Hook and un-hook </a:t>
            </a:r>
            <a:r>
              <a:rPr lang="en-US" dirty="0" err="1"/>
              <a:t>AppState</a:t>
            </a:r>
            <a:r>
              <a:rPr lang="en-US" dirty="0"/>
              <a:t> event using </a:t>
            </a:r>
            <a:r>
              <a:rPr lang="en-US" dirty="0" err="1">
                <a:latin typeface="Consolas" panose="020B0609020204030204" pitchFamily="49" charset="0"/>
              </a:rPr>
              <a:t>OnInitialized</a:t>
            </a:r>
            <a:r>
              <a:rPr lang="en-US" dirty="0">
                <a:latin typeface="Consolas" panose="020B0609020204030204" pitchFamily="49" charset="0"/>
              </a:rPr>
              <a:t>() </a:t>
            </a:r>
            <a:r>
              <a:rPr lang="en-US" dirty="0"/>
              <a:t>and </a:t>
            </a:r>
            <a:r>
              <a:rPr lang="en-US" dirty="0">
                <a:latin typeface="Consolas" panose="020B0609020204030204" pitchFamily="49" charset="0"/>
              </a:rPr>
              <a:t>Dispose()</a:t>
            </a:r>
          </a:p>
          <a:p>
            <a:r>
              <a:rPr lang="en-US" dirty="0"/>
              <a:t>On </a:t>
            </a:r>
            <a:r>
              <a:rPr lang="en-US" dirty="0" err="1">
                <a:latin typeface="Consolas" panose="020B0609020204030204" pitchFamily="49" charset="0"/>
              </a:rPr>
              <a:t>AppState_StateChanged</a:t>
            </a:r>
            <a:r>
              <a:rPr lang="en-US" dirty="0"/>
              <a:t>, persist the </a:t>
            </a:r>
            <a:r>
              <a:rPr lang="en-US" dirty="0" err="1"/>
              <a:t>AppState</a:t>
            </a:r>
            <a:endParaRPr lang="en-US" dirty="0"/>
          </a:p>
          <a:p>
            <a:r>
              <a:rPr lang="en-US" dirty="0"/>
              <a:t>Use JavaScript wrappers to </a:t>
            </a:r>
            <a:r>
              <a:rPr lang="en-US" dirty="0" err="1"/>
              <a:t>localstorage</a:t>
            </a:r>
            <a:endParaRPr lang="en-US" dirty="0"/>
          </a:p>
          <a:p>
            <a:r>
              <a:rPr lang="en-US" dirty="0"/>
              <a:t>Optionally use new </a:t>
            </a:r>
            <a:r>
              <a:rPr lang="en-US" dirty="0" err="1"/>
              <a:t>ProtectedBrowserStorage</a:t>
            </a:r>
            <a:r>
              <a:rPr lang="en-US" dirty="0"/>
              <a:t> in </a:t>
            </a:r>
            <a:r>
              <a:rPr lang="en-US" dirty="0" err="1"/>
              <a:t>Blazor</a:t>
            </a:r>
            <a:r>
              <a:rPr lang="en-US" dirty="0"/>
              <a:t> Server app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150158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Carl Franklin</a:t>
            </a:r>
          </a:p>
        </p:txBody>
      </p:sp>
    </p:spTree>
    <p:extLst>
      <p:ext uri="{BB962C8B-B14F-4D97-AF65-F5344CB8AC3E}">
        <p14:creationId xmlns:p14="http://schemas.microsoft.com/office/powerpoint/2010/main" val="26312820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99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Managing application state is necessary in a SPA</a:t>
            </a:r>
          </a:p>
          <a:p>
            <a:r>
              <a:rPr lang="en-US" dirty="0"/>
              <a:t>Move required references into a state bag</a:t>
            </a:r>
          </a:p>
          <a:p>
            <a:r>
              <a:rPr lang="en-US" dirty="0"/>
              <a:t>Implement </a:t>
            </a:r>
            <a:r>
              <a:rPr lang="en-US" dirty="0" err="1"/>
              <a:t>AppState</a:t>
            </a:r>
            <a:r>
              <a:rPr lang="en-US" dirty="0"/>
              <a:t> as a cascading parameter, a scoped service, or a hybrid of both.</a:t>
            </a:r>
          </a:p>
          <a:p>
            <a:r>
              <a:rPr lang="en-US" dirty="0"/>
              <a:t>To persist </a:t>
            </a:r>
            <a:r>
              <a:rPr lang="en-US" dirty="0" err="1"/>
              <a:t>AppState</a:t>
            </a:r>
            <a:r>
              <a:rPr lang="en-US" dirty="0"/>
              <a:t> data, use the hybrid model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700949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EF9795-8692-4645-BCBB-89A54C68F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CB01E0-0E8C-44B4-BA55-E352BD462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1199" y="5861387"/>
            <a:ext cx="4910667" cy="85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993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Email: carl@appvnext.com</a:t>
            </a:r>
          </a:p>
          <a:p>
            <a:r>
              <a:rPr lang="en-US" dirty="0"/>
              <a:t>Twitter: @carlfranklin</a:t>
            </a:r>
          </a:p>
          <a:p>
            <a:r>
              <a:rPr lang="en-US" dirty="0"/>
              <a:t>YouTube: https://blazortrain.com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Scopes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Per-user instances</a:t>
            </a:r>
          </a:p>
          <a:p>
            <a:pPr lvl="1"/>
            <a:r>
              <a:rPr lang="en-US" dirty="0"/>
              <a:t>Think </a:t>
            </a:r>
            <a:r>
              <a:rPr lang="en-US" b="1" dirty="0"/>
              <a:t>Session</a:t>
            </a:r>
            <a:r>
              <a:rPr lang="en-US" dirty="0"/>
              <a:t> data in Web Forms</a:t>
            </a:r>
          </a:p>
          <a:p>
            <a:pPr lvl="1"/>
            <a:r>
              <a:rPr lang="en-US" dirty="0"/>
              <a:t>User information, selected objects, form fields</a:t>
            </a:r>
          </a:p>
          <a:p>
            <a:pPr lvl="1"/>
            <a:r>
              <a:rPr lang="en-US" dirty="0"/>
              <a:t>Application state bag needs to be scoped per-user</a:t>
            </a:r>
          </a:p>
          <a:p>
            <a:r>
              <a:rPr lang="en-US" dirty="0"/>
              <a:t>Per-application instances</a:t>
            </a:r>
          </a:p>
          <a:p>
            <a:pPr lvl="1"/>
            <a:r>
              <a:rPr lang="en-US" dirty="0"/>
              <a:t>Think </a:t>
            </a:r>
            <a:r>
              <a:rPr lang="en-US" b="1" dirty="0"/>
              <a:t>Application</a:t>
            </a:r>
            <a:r>
              <a:rPr lang="en-US" dirty="0"/>
              <a:t> data in Web Forms</a:t>
            </a:r>
          </a:p>
          <a:p>
            <a:pPr lvl="1"/>
            <a:r>
              <a:rPr lang="en-US" dirty="0"/>
              <a:t>Static data, data managers, helper methods</a:t>
            </a:r>
          </a:p>
          <a:p>
            <a:r>
              <a:rPr lang="en-US" dirty="0"/>
              <a:t>Class instances can be added with scope</a:t>
            </a:r>
          </a:p>
          <a:p>
            <a:pPr lvl="1"/>
            <a:r>
              <a:rPr lang="en-US" dirty="0" err="1"/>
              <a:t>Blazor</a:t>
            </a:r>
            <a:r>
              <a:rPr lang="en-US" dirty="0"/>
              <a:t> Server: </a:t>
            </a:r>
            <a:r>
              <a:rPr lang="en-US" dirty="0" err="1"/>
              <a:t>Startup.cs</a:t>
            </a:r>
            <a:endParaRPr lang="en-US" dirty="0"/>
          </a:p>
          <a:p>
            <a:pPr lvl="1"/>
            <a:r>
              <a:rPr lang="en-US" dirty="0" err="1"/>
              <a:t>Blazor</a:t>
            </a:r>
            <a:r>
              <a:rPr lang="en-US" dirty="0"/>
              <a:t> WASM: </a:t>
            </a:r>
            <a:r>
              <a:rPr lang="en-US" dirty="0" err="1"/>
              <a:t>Program.cs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95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Scope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</a:t>
            </a:r>
            <a:r>
              <a:rPr lang="en-US" dirty="0" err="1"/>
              <a:t>Services.cs</a:t>
            </a:r>
            <a:r>
              <a:rPr lang="en-US" dirty="0"/>
              <a:t> </a:t>
            </a:r>
            <a:r>
              <a:rPr lang="en-US" dirty="0" err="1"/>
              <a:t>ConfigureServices</a:t>
            </a:r>
            <a:r>
              <a:rPr lang="en-US" dirty="0"/>
              <a:t>:</a:t>
            </a:r>
          </a:p>
          <a:p>
            <a:r>
              <a:rPr lang="en-US" dirty="0" err="1"/>
              <a:t>services.AddTransient</a:t>
            </a:r>
            <a:r>
              <a:rPr lang="en-US" dirty="0"/>
              <a:t>&lt;</a:t>
            </a:r>
            <a:r>
              <a:rPr lang="en-US" dirty="0" err="1"/>
              <a:t>MyClassName</a:t>
            </a:r>
            <a:r>
              <a:rPr lang="en-US" dirty="0"/>
              <a:t>&gt;()</a:t>
            </a:r>
          </a:p>
          <a:p>
            <a:pPr lvl="1"/>
            <a:r>
              <a:rPr lang="en-US" dirty="0"/>
              <a:t>Page/Component scope</a:t>
            </a:r>
          </a:p>
          <a:p>
            <a:pPr lvl="1"/>
            <a:r>
              <a:rPr lang="en-US" dirty="0"/>
              <a:t>Initialized on navigation</a:t>
            </a:r>
          </a:p>
          <a:p>
            <a:pPr lvl="1"/>
            <a:r>
              <a:rPr lang="en-US" dirty="0"/>
              <a:t>Good for services that require DI</a:t>
            </a:r>
          </a:p>
          <a:p>
            <a:r>
              <a:rPr lang="en-US" dirty="0" err="1"/>
              <a:t>services.AddScoped</a:t>
            </a:r>
            <a:r>
              <a:rPr lang="en-US" dirty="0"/>
              <a:t>&lt;</a:t>
            </a:r>
            <a:r>
              <a:rPr lang="en-US" dirty="0" err="1"/>
              <a:t>MyClassName</a:t>
            </a:r>
            <a:r>
              <a:rPr lang="en-US" dirty="0"/>
              <a:t>&gt;()</a:t>
            </a:r>
          </a:p>
          <a:p>
            <a:pPr lvl="1"/>
            <a:r>
              <a:rPr lang="en-US" dirty="0"/>
              <a:t>User scope</a:t>
            </a:r>
          </a:p>
          <a:p>
            <a:pPr lvl="1"/>
            <a:r>
              <a:rPr lang="en-US" dirty="0"/>
              <a:t>Every user gets their own instance</a:t>
            </a:r>
          </a:p>
          <a:p>
            <a:r>
              <a:rPr lang="en-US" dirty="0" err="1"/>
              <a:t>services.AddSingleton</a:t>
            </a:r>
            <a:r>
              <a:rPr lang="en-US" dirty="0"/>
              <a:t>&lt;</a:t>
            </a:r>
            <a:r>
              <a:rPr lang="en-US" dirty="0" err="1"/>
              <a:t>MyClassName</a:t>
            </a:r>
            <a:r>
              <a:rPr lang="en-US" dirty="0"/>
              <a:t>&gt;()</a:t>
            </a:r>
          </a:p>
          <a:p>
            <a:pPr lvl="1"/>
            <a:r>
              <a:rPr lang="en-US" dirty="0"/>
              <a:t>Application scope</a:t>
            </a:r>
          </a:p>
          <a:p>
            <a:pPr lvl="1"/>
            <a:r>
              <a:rPr lang="en-US" dirty="0" err="1"/>
              <a:t>Blazor</a:t>
            </a:r>
            <a:r>
              <a:rPr lang="en-US" dirty="0"/>
              <a:t> Server: One instance shared among all users</a:t>
            </a:r>
          </a:p>
          <a:p>
            <a:pPr lvl="1"/>
            <a:r>
              <a:rPr lang="en-US" dirty="0" err="1"/>
              <a:t>Blazor</a:t>
            </a:r>
            <a:r>
              <a:rPr lang="en-US" dirty="0"/>
              <a:t> WASM: Same as Scoped (only one user)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8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Transient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Default for component variables</a:t>
            </a:r>
          </a:p>
          <a:p>
            <a:r>
              <a:rPr lang="en-US" dirty="0"/>
              <a:t>Reinitialized on navigation</a:t>
            </a:r>
          </a:p>
          <a:p>
            <a:r>
              <a:rPr lang="en-US" dirty="0"/>
              <a:t>Can not be accessed by other components</a:t>
            </a:r>
          </a:p>
          <a:p>
            <a:r>
              <a:rPr lang="en-US" dirty="0"/>
              <a:t>Use </a:t>
            </a:r>
            <a:r>
              <a:rPr lang="en-US" dirty="0" err="1"/>
              <a:t>AddTransient</a:t>
            </a:r>
            <a:r>
              <a:rPr lang="en-US" dirty="0"/>
              <a:t>&lt;&gt;() when services require injected instances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562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Services.AddScoped</a:t>
            </a:r>
            <a:r>
              <a:rPr lang="en-US" dirty="0"/>
              <a:t>&lt;&gt;()</a:t>
            </a:r>
          </a:p>
          <a:p>
            <a:r>
              <a:rPr lang="en-US" dirty="0"/>
              <a:t>One instance per user</a:t>
            </a:r>
          </a:p>
          <a:p>
            <a:r>
              <a:rPr lang="en-US" dirty="0"/>
              <a:t>Exist outside pages and components</a:t>
            </a:r>
          </a:p>
          <a:p>
            <a:r>
              <a:rPr lang="en-US" dirty="0"/>
              <a:t>Can be accessed by other components</a:t>
            </a:r>
          </a:p>
          <a:p>
            <a:r>
              <a:rPr lang="en-US" dirty="0"/>
              <a:t>Perfect for Application State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51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Services.AddSingleton</a:t>
            </a:r>
            <a:r>
              <a:rPr lang="en-US" dirty="0"/>
              <a:t>&lt;&gt;()</a:t>
            </a:r>
          </a:p>
          <a:p>
            <a:r>
              <a:rPr lang="en-US" dirty="0" err="1"/>
              <a:t>Blazor</a:t>
            </a:r>
            <a:r>
              <a:rPr lang="en-US" dirty="0"/>
              <a:t> Server only</a:t>
            </a:r>
          </a:p>
          <a:p>
            <a:pPr lvl="1"/>
            <a:r>
              <a:rPr lang="en-US" dirty="0"/>
              <a:t>Because </a:t>
            </a:r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en-US" dirty="0" err="1"/>
              <a:t>WebAssembly</a:t>
            </a:r>
            <a:r>
              <a:rPr lang="en-US" dirty="0"/>
              <a:t> apps only have one user</a:t>
            </a:r>
          </a:p>
          <a:p>
            <a:r>
              <a:rPr lang="en-US" dirty="0"/>
              <a:t>One instance shared among all users</a:t>
            </a:r>
          </a:p>
          <a:p>
            <a:pPr lvl="1"/>
            <a:r>
              <a:rPr lang="en-US" dirty="0"/>
              <a:t>Good place for static data and methods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453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Downside of Transient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copies of the same data across pages</a:t>
            </a:r>
          </a:p>
          <a:p>
            <a:r>
              <a:rPr lang="en-US" dirty="0"/>
              <a:t>Synchronization headaches</a:t>
            </a:r>
          </a:p>
          <a:p>
            <a:r>
              <a:rPr lang="en-US" dirty="0"/>
              <a:t>Not one source of truth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76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this 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Toolbar component stores list of objects used in the current operation</a:t>
            </a:r>
          </a:p>
          <a:p>
            <a:r>
              <a:rPr lang="en-US" dirty="0"/>
              <a:t>User selects object in toolbar, selects button to load an edit page</a:t>
            </a:r>
          </a:p>
          <a:p>
            <a:r>
              <a:rPr lang="en-US" dirty="0"/>
              <a:t>Edit page retrieves the selected object and allows editing</a:t>
            </a:r>
          </a:p>
          <a:p>
            <a:r>
              <a:rPr lang="en-US" dirty="0"/>
              <a:t>Two copies of the selected object now exist and have to be synchronized</a:t>
            </a:r>
          </a:p>
          <a:p>
            <a:r>
              <a:rPr lang="en-US" dirty="0"/>
              <a:t>Solution: Move objects into a scoped service where they can be accessed by both the Toolbar and the Edit page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29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857</Words>
  <Application>Microsoft Office PowerPoint</Application>
  <PresentationFormat>Widescreen</PresentationFormat>
  <Paragraphs>181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Consolas</vt:lpstr>
      <vt:lpstr>Open Sans</vt:lpstr>
      <vt:lpstr>Calibri</vt:lpstr>
      <vt:lpstr>Arial</vt:lpstr>
      <vt:lpstr>1_Office Theme</vt:lpstr>
      <vt:lpstr>3_Office Theme</vt:lpstr>
      <vt:lpstr>2_Office Theme</vt:lpstr>
      <vt:lpstr>Application State in Blazor</vt:lpstr>
      <vt:lpstr>What is Application State</vt:lpstr>
      <vt:lpstr>Instance Scopes</vt:lpstr>
      <vt:lpstr>Instance Scope Options</vt:lpstr>
      <vt:lpstr>Transient Scope</vt:lpstr>
      <vt:lpstr>User Scope</vt:lpstr>
      <vt:lpstr>Application Scope</vt:lpstr>
      <vt:lpstr>Downside of Transient Data</vt:lpstr>
      <vt:lpstr>Consider this scenario</vt:lpstr>
      <vt:lpstr>Three ways to implement a state bag</vt:lpstr>
      <vt:lpstr>Cascading Component</vt:lpstr>
      <vt:lpstr>Demo</vt:lpstr>
      <vt:lpstr>AppState Service</vt:lpstr>
      <vt:lpstr>AppState Service (continued)</vt:lpstr>
      <vt:lpstr>AppState Service (continued)</vt:lpstr>
      <vt:lpstr>AppState Service (continued)</vt:lpstr>
      <vt:lpstr>Demo</vt:lpstr>
      <vt:lpstr>Hybrid State Bag</vt:lpstr>
      <vt:lpstr>Why persist state?</vt:lpstr>
      <vt:lpstr>Persistence</vt:lpstr>
      <vt:lpstr>AppState Persistence Pattern</vt:lpstr>
      <vt:lpstr>Demo</vt:lpstr>
      <vt:lpstr>Summary</vt:lpstr>
      <vt:lpstr>PowerPoint Presentation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Carl Franklin</cp:lastModifiedBy>
  <cp:revision>39</cp:revision>
  <dcterms:created xsi:type="dcterms:W3CDTF">2020-08-18T20:47:27Z</dcterms:created>
  <dcterms:modified xsi:type="dcterms:W3CDTF">2020-11-12T18:33:15Z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